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7" r:id="rId2"/>
    <p:sldId id="404" r:id="rId3"/>
    <p:sldId id="406" r:id="rId4"/>
    <p:sldId id="320" r:id="rId5"/>
    <p:sldId id="405" r:id="rId6"/>
  </p:sldIdLst>
  <p:sldSz cx="12195175" cy="6859588"/>
  <p:notesSz cx="7099300" cy="10234613"/>
  <p:custDataLst>
    <p:tags r:id="rId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2A"/>
    <a:srgbClr val="FFFFFF"/>
    <a:srgbClr val="EAEAEA"/>
    <a:srgbClr val="DDDDDD"/>
    <a:srgbClr val="B2B2B2"/>
    <a:srgbClr val="808080"/>
    <a:srgbClr val="5F5F5F"/>
    <a:srgbClr val="333333"/>
    <a:srgbClr val="1C1C1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F2F3D-C818-4039-9A04-B9FE13ACE569}" v="4" dt="2024-12-28T00:16:5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9767" autoAdjust="0"/>
  </p:normalViewPr>
  <p:slideViewPr>
    <p:cSldViewPr>
      <p:cViewPr varScale="1">
        <p:scale>
          <a:sx n="88" d="100"/>
          <a:sy n="88" d="100"/>
        </p:scale>
        <p:origin x="828" y="76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</a:t>
            </a:r>
            <a:r>
              <a:rPr lang="en-US" baseline="0" dirty="0"/>
              <a:t> and concepts described in the paper.</a:t>
            </a:r>
          </a:p>
          <a:p>
            <a:r>
              <a:rPr lang="en-US" baseline="0" dirty="0"/>
              <a:t>If space is available, put some representative image here</a:t>
            </a:r>
          </a:p>
          <a:p>
            <a:endParaRPr lang="en-US" baseline="0" dirty="0"/>
          </a:p>
          <a:p>
            <a:r>
              <a:rPr lang="en-US" baseline="0" dirty="0"/>
              <a:t>~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on sphere will be tricky – challenges with shortest from e.g. Hawaii to Australia (2D Map vs Earth)</a:t>
            </a:r>
          </a:p>
        </p:txBody>
      </p:sp>
    </p:spTree>
    <p:extLst>
      <p:ext uri="{BB962C8B-B14F-4D97-AF65-F5344CB8AC3E}">
        <p14:creationId xmlns:p14="http://schemas.microsoft.com/office/powerpoint/2010/main" val="101190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1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8" y="76226"/>
            <a:ext cx="11258940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8" y="3074354"/>
            <a:ext cx="11258940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162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89" y="182438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2" y="908261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9" y="908261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43"/>
            <a:ext cx="4943439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3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6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9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93" y="91283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67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34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01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685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58" indent="-35715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45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498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15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726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637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30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597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5650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68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liasfuericht.github.io/Vis2_project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8" y="2853730"/>
            <a:ext cx="11258940" cy="2088231"/>
          </a:xfrm>
        </p:spPr>
        <p:txBody>
          <a:bodyPr/>
          <a:lstStyle/>
          <a:p>
            <a:r>
              <a:rPr lang="en-US" sz="4400" b="0" dirty="0"/>
              <a:t>VU </a:t>
            </a:r>
            <a:r>
              <a:rPr lang="en-US" sz="4400" b="0" dirty="0" err="1"/>
              <a:t>Visualisierung</a:t>
            </a:r>
            <a:r>
              <a:rPr lang="en-US" sz="4400" b="0" dirty="0"/>
              <a:t> 2 (186.833)</a:t>
            </a:r>
            <a:br>
              <a:rPr lang="en-US" sz="4400" dirty="0"/>
            </a:br>
            <a:r>
              <a:rPr lang="en-GB" sz="4400" dirty="0"/>
              <a:t>Edge-Path Bundling</a:t>
            </a:r>
            <a:endParaRPr lang="de-AT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8" y="4725938"/>
            <a:ext cx="11258940" cy="1080121"/>
          </a:xfrm>
        </p:spPr>
        <p:txBody>
          <a:bodyPr/>
          <a:lstStyle/>
          <a:p>
            <a:pPr eaLnBrk="1" hangingPunct="1"/>
            <a:r>
              <a:rPr lang="en-US" i="1" dirty="0"/>
              <a:t>David </a:t>
            </a:r>
            <a:r>
              <a:rPr lang="en-US" i="1" dirty="0" err="1"/>
              <a:t>Köppl</a:t>
            </a:r>
            <a:r>
              <a:rPr lang="en-US" i="1" dirty="0"/>
              <a:t> </a:t>
            </a:r>
            <a:r>
              <a:rPr lang="de-AT" dirty="0"/>
              <a:t>12022493</a:t>
            </a:r>
            <a:r>
              <a:rPr lang="en-US" i="1" dirty="0"/>
              <a:t>, Elias Füricht 52005515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245" y="6215360"/>
            <a:ext cx="11258942" cy="958850"/>
          </a:xfrm>
        </p:spPr>
        <p:txBody>
          <a:bodyPr/>
          <a:lstStyle/>
          <a:p>
            <a:r>
              <a:rPr lang="de-AT" dirty="0"/>
              <a:t>Institute of Visual Computing &amp; Human-Centered Technology, TU Wien, Austria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96987" y="405458"/>
            <a:ext cx="10657184" cy="244827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Teaser image of your planned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38A81DDB-9212-4EDF-9AF5-15E08E38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0" b="55517"/>
          <a:stretch/>
        </p:blipFill>
        <p:spPr>
          <a:xfrm>
            <a:off x="667124" y="189433"/>
            <a:ext cx="10713709" cy="3240361"/>
          </a:xfrm>
          <a:prstGeom prst="rect">
            <a:avLst/>
          </a:prstGeom>
        </p:spPr>
      </p:pic>
      <p:pic>
        <p:nvPicPr>
          <p:cNvPr id="8" name="Picture 7" descr="A planet with red lines around it&#10;&#10;Description automatically generated">
            <a:extLst>
              <a:ext uri="{FF2B5EF4-FFF2-40B4-BE49-F238E27FC236}">
                <a16:creationId xmlns:a16="http://schemas.microsoft.com/office/drawing/2014/main" id="{116C09B1-9779-5FFE-EAC5-CA3AD4748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39" b="59567"/>
          <a:stretch/>
        </p:blipFill>
        <p:spPr>
          <a:xfrm>
            <a:off x="673716" y="189433"/>
            <a:ext cx="10700859" cy="3240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DC2EE-D8FE-2ED3-A724-561EEABF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02" b="31869"/>
          <a:stretch/>
        </p:blipFill>
        <p:spPr>
          <a:xfrm>
            <a:off x="667458" y="197081"/>
            <a:ext cx="10707117" cy="32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</a:t>
            </a:r>
            <a:r>
              <a:rPr lang="en-US"/>
              <a:t>do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Edge-Path Bundling: technique for reducing visual clutter in graphs.</a:t>
            </a:r>
          </a:p>
          <a:p>
            <a:r>
              <a:rPr lang="en-US" sz="2800" dirty="0"/>
              <a:t>Key Improvement: Avoids ambiguities by only bundling edges with real paths in the graph.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C4A3B9-2978-087A-E1E4-5BC437A1C124}"/>
              </a:ext>
            </a:extLst>
          </p:cNvPr>
          <p:cNvSpPr/>
          <p:nvPr/>
        </p:nvSpPr>
        <p:spPr bwMode="auto">
          <a:xfrm>
            <a:off x="5521523" y="4149874"/>
            <a:ext cx="936104" cy="43204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655052FC-5972-61DD-5FE4-6B25DE8E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8" t="5697" r="13702" b="10579"/>
          <a:stretch/>
        </p:blipFill>
        <p:spPr>
          <a:xfrm>
            <a:off x="1202055" y="2709714"/>
            <a:ext cx="3600400" cy="339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EEE79-0F0C-B128-B6C2-18BED343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7" r="6314"/>
          <a:stretch/>
        </p:blipFill>
        <p:spPr>
          <a:xfrm>
            <a:off x="7033691" y="2705166"/>
            <a:ext cx="3816424" cy="34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154561" y="908261"/>
            <a:ext cx="11703665" cy="54018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Merge datasets from Kaggle.com and openflights.org</a:t>
            </a:r>
          </a:p>
          <a:p>
            <a:r>
              <a:rPr lang="en-US" dirty="0"/>
              <a:t>Preprocess the data to filter out redundant connections</a:t>
            </a:r>
          </a:p>
          <a:p>
            <a:r>
              <a:rPr lang="en-US" dirty="0"/>
              <a:t>Construct graph from cleaned .csv files that hold flight information</a:t>
            </a:r>
          </a:p>
          <a:p>
            <a:r>
              <a:rPr lang="en-US" dirty="0"/>
              <a:t>Run edge-path bundling algorithm to extract control points</a:t>
            </a:r>
          </a:p>
          <a:p>
            <a:r>
              <a:rPr lang="en-US" dirty="0"/>
              <a:t>Generate Bezier curves based on extracted control points</a:t>
            </a:r>
          </a:p>
          <a:p>
            <a:r>
              <a:rPr lang="en-US" dirty="0"/>
              <a:t>Translate segments into atmosphere according to position on curve</a:t>
            </a:r>
          </a:p>
          <a:p>
            <a:r>
              <a:rPr lang="en-US" dirty="0"/>
              <a:t>Draw final line-segments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377736" y="6508672"/>
            <a:ext cx="1439708" cy="30645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707275-EA33-4C2C-A96C-B80BEB93EE54}" type="slidenum">
              <a:rPr lang="de-AT" smtClean="0"/>
              <a:pPr>
                <a:spcAft>
                  <a:spcPts val="600"/>
                </a:spcAft>
                <a:defRPr/>
              </a:pPr>
              <a:t>3</a:t>
            </a:fld>
            <a:endParaRPr lang="de-A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0D05566-2B77-0F46-51CD-F3130266A7DC}"/>
              </a:ext>
            </a:extLst>
          </p:cNvPr>
          <p:cNvSpPr txBox="1">
            <a:spLocks/>
          </p:cNvSpPr>
          <p:nvPr/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5F5F5F"/>
                </a:solidFill>
                <a:latin typeface="Calibri" pitchFamily="34" charset="0"/>
                <a:ea typeface="+mn-ea"/>
                <a:cs typeface="+mn-cs"/>
              </a:defRPr>
            </a:lvl1pPr>
            <a:lvl2pPr marL="6097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4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91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AT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41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5181407" y="3168184"/>
            <a:ext cx="183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Let’s see it!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C5FAB-1D85-4CC4-9B69-40DD97E0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01" y="-26590"/>
            <a:ext cx="1238537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i="0" dirty="0">
                <a:effectLst/>
                <a:latin typeface="-apple-system"/>
              </a:rPr>
              <a:t>Wallinger et al. 2022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Markus </a:t>
            </a:r>
            <a:r>
              <a:rPr lang="en-US" dirty="0" err="1"/>
              <a:t>Wallinger</a:t>
            </a:r>
            <a:r>
              <a:rPr lang="en-US" dirty="0"/>
              <a:t>, Daniel Archambault, David Auber, Martin </a:t>
            </a:r>
            <a:r>
              <a:rPr lang="en-US" dirty="0" err="1"/>
              <a:t>Nöllenburg</a:t>
            </a:r>
            <a:r>
              <a:rPr lang="en-US" dirty="0"/>
              <a:t>, Jaakko </a:t>
            </a:r>
            <a:r>
              <a:rPr lang="en-US" dirty="0" err="1"/>
              <a:t>Peltonen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Edge-Path Bundling: A Less Ambiguous Edge Bundling Approach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IEEE Transactions on Visualization &amp; Computer Graphics, vol. 28, no. 01, pp. 313-323</a:t>
            </a:r>
          </a:p>
          <a:p>
            <a:pPr marL="0" indent="0">
              <a:buNone/>
            </a:pPr>
            <a:r>
              <a:rPr lang="en-US" dirty="0"/>
              <a:t>2022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38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244</Words>
  <Application>Microsoft Office PowerPoint</Application>
  <PresentationFormat>Custom</PresentationFormat>
  <Paragraphs>33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Times New Roman</vt:lpstr>
      <vt:lpstr>Blends</vt:lpstr>
      <vt:lpstr>VU Visualisierung 2 (186.833) Edge-Path Bundling</vt:lpstr>
      <vt:lpstr>What did we do again?</vt:lpstr>
      <vt:lpstr>Our Implementation</vt:lpstr>
      <vt:lpstr>PowerPoint Presentation</vt:lpstr>
      <vt:lpstr>Wallinger et al.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2024-12-28T00:26:10Z</dcterms:modified>
</cp:coreProperties>
</file>